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5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67" r:id="rId4"/>
    <p:sldId id="259" r:id="rId5"/>
    <p:sldId id="268" r:id="rId6"/>
    <p:sldId id="279" r:id="rId7"/>
    <p:sldId id="260" r:id="rId8"/>
    <p:sldId id="261" r:id="rId9"/>
    <p:sldId id="263" r:id="rId10"/>
    <p:sldId id="272" r:id="rId11"/>
    <p:sldId id="271" r:id="rId12"/>
    <p:sldId id="274" r:id="rId13"/>
    <p:sldId id="275" r:id="rId14"/>
    <p:sldId id="280" r:id="rId15"/>
    <p:sldId id="270" r:id="rId16"/>
    <p:sldId id="276" r:id="rId17"/>
    <p:sldId id="277" r:id="rId18"/>
    <p:sldId id="278" r:id="rId19"/>
    <p:sldId id="264" r:id="rId20"/>
    <p:sldId id="290" r:id="rId21"/>
    <p:sldId id="293" r:id="rId22"/>
    <p:sldId id="294" r:id="rId23"/>
    <p:sldId id="265" r:id="rId24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elén" initials="H" lastIdx="1" clrIdx="0"/>
  <p:cmAuthor id="1" name="Hegedüs Helén" initials="Hel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263C"/>
    <a:srgbClr val="333399"/>
    <a:srgbClr val="0052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13" autoAdjust="0"/>
  </p:normalViewPr>
  <p:slideViewPr>
    <p:cSldViewPr>
      <p:cViewPr varScale="1">
        <p:scale>
          <a:sx n="84" d="100"/>
          <a:sy n="84" d="100"/>
        </p:scale>
        <p:origin x="96" y="5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529F"/>
                </a:solidFill>
              </a:defRPr>
            </a:lvl1pPr>
          </a:lstStyle>
          <a:p>
            <a:endParaRPr lang="hu-HU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529F"/>
                </a:solidFill>
              </a:defRPr>
            </a:lvl1pPr>
          </a:lstStyle>
          <a:p>
            <a:endParaRPr lang="hu-HU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1628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529F"/>
                </a:solidFill>
              </a:defRPr>
            </a:lvl1pPr>
          </a:lstStyle>
          <a:p>
            <a:endParaRPr lang="hu-HU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308725" y="8685213"/>
            <a:ext cx="547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529F"/>
                </a:solidFill>
              </a:defRPr>
            </a:lvl1pPr>
          </a:lstStyle>
          <a:p>
            <a:fld id="{BCAF98AC-E5CD-4B63-B0AE-DD4BD781B3A4}" type="slidenum">
              <a:rPr lang="hu-HU"/>
              <a:pPr/>
              <a:t>‹#›</a:t>
            </a:fld>
            <a:endParaRPr lang="hu-HU"/>
          </a:p>
        </p:txBody>
      </p:sp>
      <p:pic>
        <p:nvPicPr>
          <p:cNvPr id="212998" name="Picture 6" descr="Kép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35300" y="50800"/>
            <a:ext cx="730250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1844675" y="8675688"/>
            <a:ext cx="30241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hu-HU">
                <a:solidFill>
                  <a:srgbClr val="00529F"/>
                </a:solidFill>
              </a:rPr>
              <a:t>SZÁMALK Szakközépiskola</a:t>
            </a:r>
          </a:p>
        </p:txBody>
      </p:sp>
    </p:spTree>
    <p:extLst>
      <p:ext uri="{BB962C8B-B14F-4D97-AF65-F5344CB8AC3E}">
        <p14:creationId xmlns:p14="http://schemas.microsoft.com/office/powerpoint/2010/main" val="29250336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492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529F"/>
                </a:solidFill>
              </a:defRPr>
            </a:lvl1pPr>
          </a:lstStyle>
          <a:p>
            <a:endParaRPr lang="hu-H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868863" y="0"/>
            <a:ext cx="1987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529F"/>
                </a:solidFill>
              </a:defRPr>
            </a:lvl1pPr>
          </a:lstStyle>
          <a:p>
            <a:endParaRPr lang="hu-HU"/>
          </a:p>
        </p:txBody>
      </p:sp>
      <p:sp>
        <p:nvSpPr>
          <p:cNvPr id="210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5538" y="827088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1557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529F"/>
                </a:solidFill>
              </a:defRPr>
            </a:lvl1pPr>
          </a:lstStyle>
          <a:p>
            <a:endParaRPr lang="hu-H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308725" y="8685213"/>
            <a:ext cx="547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529F"/>
                </a:solidFill>
              </a:defRPr>
            </a:lvl1pPr>
          </a:lstStyle>
          <a:p>
            <a:fld id="{0BE06233-11D1-4CB0-AA0C-8BC66163803C}" type="slidenum">
              <a:rPr lang="hu-HU"/>
              <a:pPr/>
              <a:t>‹#›</a:t>
            </a:fld>
            <a:endParaRPr lang="hu-HU"/>
          </a:p>
        </p:txBody>
      </p:sp>
      <p:pic>
        <p:nvPicPr>
          <p:cNvPr id="210952" name="Picture 8" descr="Kép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05150" y="36513"/>
            <a:ext cx="661988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1989138" y="8604250"/>
            <a:ext cx="30241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hu-HU">
                <a:solidFill>
                  <a:srgbClr val="00529F"/>
                </a:solidFill>
              </a:rPr>
              <a:t>SZÁMALK Szakközépiskola</a:t>
            </a:r>
          </a:p>
        </p:txBody>
      </p:sp>
    </p:spTree>
    <p:extLst>
      <p:ext uri="{BB962C8B-B14F-4D97-AF65-F5344CB8AC3E}">
        <p14:creationId xmlns:p14="http://schemas.microsoft.com/office/powerpoint/2010/main" val="25499646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rgbClr val="00529F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rgbClr val="00529F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rgbClr val="00529F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rgbClr val="00529F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rgbClr val="00529F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06233-11D1-4CB0-AA0C-8BC66163803C}" type="slidenum">
              <a:rPr lang="hu-HU" smtClean="0"/>
              <a:pPr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73908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693987"/>
            <a:ext cx="7772400" cy="1470025"/>
          </a:xfrm>
        </p:spPr>
        <p:txBody>
          <a:bodyPr/>
          <a:lstStyle>
            <a:lvl1pPr>
              <a:defRPr>
                <a:solidFill>
                  <a:srgbClr val="00356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460375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63E6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DACE8-B908-4BCA-B0D2-2F2B4B9F69E4}" type="datetime1">
              <a:rPr lang="hu-HU" smtClean="0"/>
              <a:pPr/>
              <a:t>2018.05.25.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5626-3263-4034-AABE-E6A8B7903D4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94617-5A3E-46AE-94D1-EC8B61E0CF3F}" type="datetime1">
              <a:rPr lang="hu-HU" smtClean="0"/>
              <a:pPr/>
              <a:t>2018.05.25.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AB40D-ECE2-48C4-9749-F5CDA869934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4814-E5D6-478B-BFEB-3B058E46087F}" type="datetime1">
              <a:rPr lang="hu-HU" smtClean="0"/>
              <a:pPr/>
              <a:t>2018.05.25.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36DB3-225E-42DC-8356-A0C793081D8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42FE1-15C6-4379-867E-DC2F33BA7243}" type="datetime1">
              <a:rPr lang="hu-HU" smtClean="0"/>
              <a:pPr/>
              <a:t>2018.05.25.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C9BB-3F6D-48D3-8AF5-C5892D9B0BF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63E6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33BC4-C46E-4DB3-ABA1-770966218DD7}" type="datetime1">
              <a:rPr lang="hu-HU" smtClean="0"/>
              <a:pPr/>
              <a:t>2018.05.25.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E7136-309F-4477-99E1-7BFBD30C701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A8047-A0FE-46B9-8291-14DCB3E381BD}" type="datetime1">
              <a:rPr lang="hu-HU" smtClean="0"/>
              <a:pPr/>
              <a:t>2018.05.25.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C7654-F071-4C4C-A7D9-961E9CA329A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46781-2A44-4AAD-BB4C-CD9C91A27BE9}" type="datetime1">
              <a:rPr lang="hu-HU" smtClean="0"/>
              <a:pPr/>
              <a:t>2018.05.25.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C02BF-B2D7-4ECA-9710-81152EA2191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31C7E-F4B5-4B68-AA30-B84445760021}" type="datetime1">
              <a:rPr lang="hu-HU" smtClean="0"/>
              <a:pPr/>
              <a:t>2018.05.25.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EDED-793D-4F9A-B8B3-7DF953EA1F3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DA325-B8B2-4EA5-B4DC-065DE9D9C9E6}" type="datetime1">
              <a:rPr lang="hu-HU" smtClean="0"/>
              <a:pPr/>
              <a:t>2018.05.25.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50F60-0E95-4D89-9E24-BB05CC65425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6C2C4-E2C5-4ADE-A4CB-ABBDF08E8EC8}" type="datetime1">
              <a:rPr lang="hu-HU" smtClean="0"/>
              <a:pPr/>
              <a:t>2018.05.25.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87DA6-C362-48FC-80E1-940F0DEEC4E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65D8A-E461-4925-92FA-AB2AE71C2962}" type="datetime1">
              <a:rPr lang="hu-HU" smtClean="0"/>
              <a:pPr/>
              <a:t>2018.05.25.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2DF6E-48C7-4EDD-B822-5701A7F4C60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18287"/>
                </a:solidFill>
              </a:defRPr>
            </a:lvl1pPr>
          </a:lstStyle>
          <a:p>
            <a:fld id="{953B8B21-AA05-40C7-B7DF-ACC7F8671153}" type="datetime1">
              <a:rPr lang="hu-HU" smtClean="0"/>
              <a:pPr/>
              <a:t>2018.05.25.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18287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264188" y="6356350"/>
            <a:ext cx="2422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18287"/>
                </a:solidFill>
              </a:defRPr>
            </a:lvl1pPr>
          </a:lstStyle>
          <a:p>
            <a:fld id="{BE444141-70AE-4D6B-97D6-8B67CD6A4CB5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63E6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356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356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356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356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356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mailto:balassa@szamalk-szalezi.h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google.hu/url?sa=i&amp;rct=j&amp;q=&amp;esrc=s&amp;source=images&amp;cd=&amp;ved=0ahUKEwjV997OtKzZAhVGKVAKHaOGBKMQjRwIBw&amp;url=https://www.slideshare.net/ollejanos/a-tukrozott-osztalyterem-mint-tanulasszervezesi-modszer-a-felsooktatasban&amp;psig=AOvVaw1VUFepZSnrkTKhAIvNtuab&amp;ust=1518938319970093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5566337"/>
            <a:ext cx="1475656" cy="751161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424936" cy="144016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/>
            </a:r>
            <a:br>
              <a:rPr lang="hu-HU" dirty="0" smtClean="0"/>
            </a:br>
            <a:r>
              <a:rPr lang="hu-HU" sz="36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/>
            </a:r>
            <a:br>
              <a:rPr lang="hu-HU" sz="36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</a:br>
            <a:r>
              <a:rPr lang="hu-HU" sz="3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FORDÍTOTT OSZTÁLYTEREM MÓDSZER </a:t>
            </a:r>
            <a:br>
              <a:rPr lang="hu-HU" sz="3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hu-HU" sz="3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ELMÉLETE ÉS ALKALMAZÁSI GYAKORLATA</a:t>
            </a:r>
            <a:r>
              <a:rPr lang="hu-HU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hu-HU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hu-H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395536" y="4293096"/>
            <a:ext cx="8352928" cy="1008112"/>
          </a:xfrm>
        </p:spPr>
        <p:txBody>
          <a:bodyPr>
            <a:normAutofit/>
          </a:bodyPr>
          <a:lstStyle/>
          <a:p>
            <a:r>
              <a:rPr lang="hu-HU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TANULÓKÖZPONTÚ MÓDSZER A SZAKKÉPZÉSBEN</a:t>
            </a:r>
            <a:endParaRPr lang="hu-HU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u-HU" sz="2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Budapest, 2018. V. 24 </a:t>
            </a:r>
            <a:endParaRPr lang="hu-HU" sz="2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Kép 5" descr="flipping_first_all_394x394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45484" y="5375199"/>
            <a:ext cx="1080120" cy="11334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MÓDSZER ÚJ TEVÉKENYSÉGSTRUKTÚRÁJA</a:t>
            </a:r>
            <a:endParaRPr lang="hu-HU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fontScale="92500"/>
          </a:bodyPr>
          <a:lstStyle/>
          <a:p>
            <a:r>
              <a:rPr lang="hu-HU" sz="2800" dirty="0"/>
              <a:t>A </a:t>
            </a:r>
            <a:r>
              <a:rPr lang="hu-H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TANULÓK </a:t>
            </a:r>
            <a:r>
              <a:rPr lang="hu-HU" sz="2800" dirty="0"/>
              <a:t>a saját tempójukban, saját időbeosztásuk szerint </a:t>
            </a:r>
            <a:r>
              <a:rPr lang="hu-HU" sz="2800" dirty="0" smtClean="0"/>
              <a:t>haladnak, </a:t>
            </a:r>
            <a:r>
              <a:rPr lang="hu-HU" sz="2800" dirty="0"/>
              <a:t>a megszerzett ismeretek nem korlátozódnak az </a:t>
            </a:r>
            <a:r>
              <a:rPr lang="hu-H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OKTATÓ</a:t>
            </a:r>
            <a:r>
              <a:rPr lang="hu-HU" sz="2800" dirty="0"/>
              <a:t> az </a:t>
            </a:r>
            <a:r>
              <a:rPr lang="hu-HU" sz="2800" dirty="0" smtClean="0"/>
              <a:t>tudására </a:t>
            </a:r>
            <a:r>
              <a:rPr lang="hu-HU" sz="2800" i="1" dirty="0" smtClean="0"/>
              <a:t>(IDŐGAZDÁLKODÁS)</a:t>
            </a:r>
            <a:endParaRPr lang="hu-HU" sz="2800" i="1" dirty="0"/>
          </a:p>
          <a:p>
            <a:endParaRPr lang="hu-HU" sz="2800" dirty="0" smtClean="0"/>
          </a:p>
          <a:p>
            <a:r>
              <a:rPr lang="hu-HU" sz="2800" dirty="0" smtClean="0"/>
              <a:t>A  </a:t>
            </a:r>
            <a:r>
              <a:rPr lang="hu-HU" sz="2800" dirty="0"/>
              <a:t>tükrözött osztályterem a csoportalkotás egy </a:t>
            </a:r>
            <a:r>
              <a:rPr lang="hu-HU" sz="2800" dirty="0" smtClean="0"/>
              <a:t>módja,  </a:t>
            </a:r>
            <a:r>
              <a:rPr lang="hu-HU" sz="2800" dirty="0"/>
              <a:t>a jobban teljesítő </a:t>
            </a:r>
            <a:r>
              <a:rPr lang="hu-H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TANULÓK</a:t>
            </a:r>
            <a:r>
              <a:rPr lang="hu-HU" sz="2800" dirty="0" smtClean="0"/>
              <a:t> </a:t>
            </a:r>
            <a:r>
              <a:rPr lang="hu-HU" sz="2800" dirty="0"/>
              <a:t>ösztönözhetik és segíthetik is </a:t>
            </a:r>
            <a:r>
              <a:rPr lang="hu-HU" sz="2800" dirty="0" smtClean="0"/>
              <a:t>gyengébben </a:t>
            </a:r>
            <a:r>
              <a:rPr lang="hu-HU" sz="2800" dirty="0"/>
              <a:t>teljesítő társaikat.  </a:t>
            </a:r>
            <a:endParaRPr lang="hu-HU" sz="2800" dirty="0" smtClean="0"/>
          </a:p>
          <a:p>
            <a:endParaRPr lang="hu-HU" sz="2800" dirty="0" smtClean="0"/>
          </a:p>
          <a:p>
            <a:r>
              <a:rPr lang="hu-HU" sz="2800" dirty="0" smtClean="0"/>
              <a:t>A kontakt órai motiválatlanság, fegyelmezetlenség kiiktatásnak lehetőségét is jelenti                              </a:t>
            </a:r>
          </a:p>
          <a:p>
            <a:pPr marL="0" indent="0" algn="ctr">
              <a:buNone/>
            </a:pPr>
            <a:endParaRPr lang="hu-HU" sz="2800" dirty="0"/>
          </a:p>
          <a:p>
            <a:pPr marL="0" indent="0" algn="ctr">
              <a:buNone/>
            </a:pPr>
            <a:endParaRPr lang="hu-HU" dirty="0" smtClean="0"/>
          </a:p>
          <a:p>
            <a:pPr marL="0" indent="0" algn="ctr"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C9BB-3F6D-48D3-8AF5-C5892D9B0BF2}" type="slidenum">
              <a:rPr lang="hu-HU" smtClean="0"/>
              <a:pPr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5618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MUNKAMEGOSZTÁS ÁTSTRUKTURÁLODIK</a:t>
            </a:r>
            <a:endParaRPr lang="hu-HU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TANÁROK</a:t>
            </a:r>
          </a:p>
          <a:p>
            <a:r>
              <a:rPr lang="hu-HU" sz="2800" dirty="0" smtClean="0"/>
              <a:t>A </a:t>
            </a:r>
            <a:r>
              <a:rPr lang="hu-H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TANÁR</a:t>
            </a:r>
            <a:r>
              <a:rPr lang="hu-HU" sz="2800" dirty="0" smtClean="0"/>
              <a:t> nem kizárólagosan a tudás forrása</a:t>
            </a:r>
          </a:p>
          <a:p>
            <a:r>
              <a:rPr lang="hu-HU" sz="2800" dirty="0" smtClean="0"/>
              <a:t>A </a:t>
            </a:r>
            <a:r>
              <a:rPr lang="hu-HU" sz="2800" dirty="0"/>
              <a:t>tükrözött osztályteremben a </a:t>
            </a:r>
            <a:r>
              <a:rPr lang="hu-H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TANÁR</a:t>
            </a:r>
            <a:r>
              <a:rPr lang="hu-HU" sz="2800" dirty="0" smtClean="0"/>
              <a:t> lemond </a:t>
            </a:r>
            <a:r>
              <a:rPr lang="hu-HU" sz="2800" dirty="0"/>
              <a:t>a tanulási </a:t>
            </a:r>
            <a:r>
              <a:rPr lang="hu-HU" sz="2800" dirty="0" smtClean="0"/>
              <a:t>helyzet közvetlen irányításáról és megbízik </a:t>
            </a:r>
            <a:r>
              <a:rPr lang="hu-HU" sz="2800" dirty="0"/>
              <a:t>a </a:t>
            </a:r>
            <a:r>
              <a:rPr lang="hu-HU" sz="2800" dirty="0" smtClean="0"/>
              <a:t>diákok képességeiben és tanulási vágyában </a:t>
            </a:r>
            <a:r>
              <a:rPr lang="hu-HU" sz="2800" i="1" dirty="0" smtClean="0">
                <a:solidFill>
                  <a:schemeClr val="accent2">
                    <a:lumMod val="75000"/>
                  </a:schemeClr>
                </a:solidFill>
              </a:rPr>
              <a:t>(ez jelentős mértékben  függ attól, hogy a csoport és tagjai milyen mértékben motiváltak)</a:t>
            </a:r>
          </a:p>
          <a:p>
            <a:r>
              <a:rPr lang="hu-HU" sz="2800" dirty="0" smtClean="0"/>
              <a:t>A </a:t>
            </a:r>
            <a:r>
              <a:rPr lang="hu-H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TANÁR </a:t>
            </a:r>
            <a:r>
              <a:rPr lang="hu-HU" sz="2800" dirty="0" smtClean="0"/>
              <a:t>tervezési tevékenysége sokkal pontosabb és több mindenre kiterjed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C9BB-3F6D-48D3-8AF5-C5892D9B0BF2}" type="slidenum">
              <a:rPr lang="hu-HU" smtClean="0"/>
              <a:pPr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0516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MÓDSZER ÚJ TEVÉKENYSÉGSTRUKTÚRÁJA</a:t>
            </a:r>
            <a:endParaRPr lang="hu-HU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92500" lnSpcReduction="10000"/>
          </a:bodyPr>
          <a:lstStyle/>
          <a:p>
            <a:r>
              <a:rPr lang="hu-HU" sz="2800" dirty="0" smtClean="0"/>
              <a:t>A </a:t>
            </a:r>
            <a:r>
              <a:rPr lang="hu-H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TANÁR</a:t>
            </a:r>
            <a:r>
              <a:rPr lang="hu-HU" sz="2800" dirty="0"/>
              <a:t> </a:t>
            </a:r>
            <a:r>
              <a:rPr lang="hu-HU" sz="2800" i="1" dirty="0"/>
              <a:t>tananyagfejlesztő</a:t>
            </a:r>
            <a:r>
              <a:rPr lang="hu-HU" sz="2800" dirty="0"/>
              <a:t>i tevékenysége </a:t>
            </a:r>
            <a:r>
              <a:rPr lang="hu-HU" sz="2800" dirty="0" smtClean="0"/>
              <a:t>kiemelt</a:t>
            </a:r>
          </a:p>
          <a:p>
            <a:endParaRPr lang="hu-HU" sz="2800" dirty="0"/>
          </a:p>
          <a:p>
            <a:r>
              <a:rPr lang="hu-HU" sz="2800" dirty="0" smtClean="0"/>
              <a:t>A  </a:t>
            </a:r>
            <a:r>
              <a:rPr lang="hu-H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TANÁR</a:t>
            </a:r>
            <a:r>
              <a:rPr lang="hu-HU" sz="2800" dirty="0" smtClean="0"/>
              <a:t> más típusú feladatot készít elő és valósít meg (</a:t>
            </a:r>
            <a:r>
              <a:rPr lang="hu-HU" sz="2800" i="1" dirty="0" smtClean="0"/>
              <a:t>Tananyagfejlesztés, videókészítés, motivációs stratégiák alkalmazása</a:t>
            </a:r>
            <a:r>
              <a:rPr lang="hu-HU" sz="2800" dirty="0" smtClean="0"/>
              <a:t>)</a:t>
            </a:r>
          </a:p>
          <a:p>
            <a:endParaRPr lang="hu-HU" sz="2800" dirty="0" smtClean="0"/>
          </a:p>
          <a:p>
            <a:r>
              <a:rPr lang="hu-HU" sz="2800" dirty="0" smtClean="0"/>
              <a:t>A </a:t>
            </a:r>
            <a:r>
              <a:rPr lang="hu-H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TANÁR</a:t>
            </a:r>
            <a:r>
              <a:rPr lang="hu-HU" sz="2800" dirty="0" smtClean="0"/>
              <a:t> változatos értékelési (</a:t>
            </a:r>
            <a:r>
              <a:rPr lang="hu-HU" sz="2800" i="1" dirty="0" smtClean="0"/>
              <a:t>tanulói teljesítmény-értékelés</a:t>
            </a:r>
            <a:r>
              <a:rPr lang="hu-HU" sz="2800" dirty="0" smtClean="0"/>
              <a:t>) feladatra készül és ezt megoldja</a:t>
            </a:r>
          </a:p>
          <a:p>
            <a:endParaRPr lang="hu-HU" sz="2800" dirty="0" smtClean="0"/>
          </a:p>
          <a:p>
            <a:r>
              <a:rPr lang="hu-HU" sz="2800" dirty="0" smtClean="0"/>
              <a:t>A </a:t>
            </a:r>
            <a:r>
              <a:rPr lang="hu-H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TANÁR</a:t>
            </a:r>
            <a:r>
              <a:rPr lang="hu-HU" sz="2800" dirty="0" smtClean="0"/>
              <a:t> által </a:t>
            </a:r>
            <a:r>
              <a:rPr lang="hu-HU" sz="2800" i="1" dirty="0" smtClean="0"/>
              <a:t>létrehozott tartalmak archiválhatók</a:t>
            </a:r>
            <a:r>
              <a:rPr lang="hu-HU" sz="2800" dirty="0" smtClean="0"/>
              <a:t>, megőrizhetők, </a:t>
            </a:r>
            <a:r>
              <a:rPr lang="hu-HU" sz="2800" i="1" dirty="0" smtClean="0"/>
              <a:t>újra felhasználhatók</a:t>
            </a:r>
            <a:r>
              <a:rPr lang="hu-HU" sz="2800" dirty="0" smtClean="0"/>
              <a:t>.</a:t>
            </a:r>
          </a:p>
          <a:p>
            <a:endParaRPr lang="hu-HU" sz="2800" dirty="0" smtClean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C9BB-3F6D-48D3-8AF5-C5892D9B0BF2}" type="slidenum">
              <a:rPr lang="hu-HU" smtClean="0"/>
              <a:pPr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0720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artalom helye 4" descr="untitled-infographic (2)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31840" y="476250"/>
            <a:ext cx="2808312" cy="6049094"/>
          </a:xfrm>
        </p:spPr>
      </p:pic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C9BB-3F6D-48D3-8AF5-C5892D9B0BF2}" type="slidenum">
              <a:rPr lang="hu-HU" smtClean="0"/>
              <a:pPr/>
              <a:t>13</a:t>
            </a:fld>
            <a:endParaRPr lang="hu-HU"/>
          </a:p>
        </p:txBody>
      </p:sp>
      <p:sp>
        <p:nvSpPr>
          <p:cNvPr id="6" name="Balra nyíl 5"/>
          <p:cNvSpPr/>
          <p:nvPr/>
        </p:nvSpPr>
        <p:spPr>
          <a:xfrm>
            <a:off x="6084168" y="5301208"/>
            <a:ext cx="2808312" cy="792088"/>
          </a:xfrm>
          <a:prstGeom prst="leftArrow">
            <a:avLst>
              <a:gd name="adj1" fmla="val 50000"/>
              <a:gd name="adj2" fmla="val 39216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400" dirty="0" smtClean="0"/>
              <a:t>Készítette: </a:t>
            </a:r>
          </a:p>
          <a:p>
            <a:pPr algn="ctr"/>
            <a:r>
              <a:rPr lang="hu-HU" sz="1400" dirty="0" err="1" smtClean="0"/>
              <a:t>Chogyelkáné</a:t>
            </a:r>
            <a:r>
              <a:rPr lang="hu-HU" sz="1400" dirty="0" smtClean="0"/>
              <a:t> </a:t>
            </a:r>
            <a:r>
              <a:rPr lang="hu-HU" sz="1400" dirty="0" err="1" smtClean="0"/>
              <a:t>Babócsy</a:t>
            </a:r>
            <a:r>
              <a:rPr lang="hu-HU" sz="1400" dirty="0" smtClean="0"/>
              <a:t> Ildikó</a:t>
            </a:r>
            <a:endParaRPr lang="hu-HU" sz="1400" dirty="0"/>
          </a:p>
        </p:txBody>
      </p:sp>
    </p:spTree>
    <p:extLst>
      <p:ext uri="{BB962C8B-B14F-4D97-AF65-F5344CB8AC3E}">
        <p14:creationId xmlns:p14="http://schemas.microsoft.com/office/powerpoint/2010/main" val="30117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ÖSSZEFOGALÁS</a:t>
            </a:r>
            <a:endParaRPr lang="hu-H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 algn="ctr">
              <a:buNone/>
            </a:pPr>
            <a:r>
              <a:rPr lang="hu-HU" dirty="0" smtClean="0"/>
              <a:t>MILYEN ELŐNYÖKET JELENT(HET) A „FORDÍTOTT/TÜKRÖZÖTT OSZTÁLYTEREM” MÓDSZER ALKALMAZÁSA A  TANÁROK ÉS DIÁKOK SZÁMÁRA?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C9BB-3F6D-48D3-8AF5-C5892D9B0BF2}" type="slidenum">
              <a:rPr lang="hu-HU" smtClean="0"/>
              <a:pPr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789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MÓDSZER ALKALMAZÁSÁNAK VÁRHATÓ ELŐNYEI</a:t>
            </a:r>
            <a:endParaRPr lang="hu-HU" sz="32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u-H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TANULÓ</a:t>
            </a:r>
          </a:p>
          <a:p>
            <a:pPr marL="0" indent="0">
              <a:buNone/>
            </a:pP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Tanulói kompetenciák fejlődése:</a:t>
            </a:r>
          </a:p>
          <a:p>
            <a:r>
              <a:rPr lang="hu-HU" dirty="0" smtClean="0"/>
              <a:t>Kritikus gondolkodás</a:t>
            </a:r>
          </a:p>
          <a:p>
            <a:r>
              <a:rPr lang="hu-HU" dirty="0" smtClean="0"/>
              <a:t>Szakmai ismerteknél való problémamegoldás képessége</a:t>
            </a:r>
          </a:p>
          <a:p>
            <a:r>
              <a:rPr lang="hu-HU" dirty="0" smtClean="0"/>
              <a:t>Kommunikációs és együttműködési képesség</a:t>
            </a:r>
          </a:p>
          <a:p>
            <a:r>
              <a:rPr lang="hu-HU" dirty="0" smtClean="0"/>
              <a:t>Konfliktuskezelés, kreativitás, nyitottság, </a:t>
            </a:r>
            <a:r>
              <a:rPr lang="hu-HU" dirty="0" err="1" smtClean="0"/>
              <a:t>innovativitás</a:t>
            </a:r>
            <a:endParaRPr lang="hu-HU" dirty="0" smtClean="0"/>
          </a:p>
          <a:p>
            <a:endParaRPr lang="hu-H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u-H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C9BB-3F6D-48D3-8AF5-C5892D9B0BF2}" type="slidenum">
              <a:rPr lang="hu-HU" smtClean="0"/>
              <a:pPr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8142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MÓDSZER ALKALMAZÁSÁNAK VÁRHATÓ ELŐNYEI</a:t>
            </a:r>
            <a:endParaRPr lang="hu-HU" sz="32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Tanulói motivációt támogat tényezők:</a:t>
            </a:r>
          </a:p>
          <a:p>
            <a:r>
              <a:rPr lang="hu-HU" dirty="0" smtClean="0"/>
              <a:t>Énhatékonyság érzés, </a:t>
            </a:r>
            <a:r>
              <a:rPr lang="hu-HU" dirty="0" err="1" smtClean="0"/>
              <a:t>bevonódás</a:t>
            </a:r>
            <a:r>
              <a:rPr lang="hu-HU" dirty="0" smtClean="0"/>
              <a:t> és részvétel, kooperáció és kapcsolódás a tanárhoz, diáktársakhoz</a:t>
            </a:r>
          </a:p>
          <a:p>
            <a:endParaRPr lang="hu-HU" dirty="0" smtClean="0"/>
          </a:p>
          <a:p>
            <a:r>
              <a:rPr lang="hu-HU" dirty="0" smtClean="0"/>
              <a:t>Tanártámogatás elérhetősége, előzetes készülés és megbeszélés  nyomán kompetencia- és kontroll-érzet</a:t>
            </a:r>
          </a:p>
          <a:p>
            <a:endParaRPr lang="hu-HU" dirty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C9BB-3F6D-48D3-8AF5-C5892D9B0BF2}" type="slidenum">
              <a:rPr lang="hu-HU" smtClean="0"/>
              <a:pPr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7825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MÓDSZER ALKALMAZÁSÁNAK VÁRHATÓ ELŐNYEI</a:t>
            </a:r>
            <a:endParaRPr lang="hu-HU" sz="32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Tanulói egyéni sajátosságok figyelembe vétele:</a:t>
            </a:r>
          </a:p>
          <a:p>
            <a:pPr marL="0" indent="0">
              <a:buNone/>
            </a:pPr>
            <a:endParaRPr lang="hu-H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Tanulási nehézségek </a:t>
            </a:r>
            <a:r>
              <a:rPr lang="hu-HU" dirty="0" smtClean="0"/>
              <a:t>(rugalmas, interaktív megoldásokkal)</a:t>
            </a:r>
          </a:p>
          <a:p>
            <a:endParaRPr lang="hu-HU" dirty="0" smtClean="0"/>
          </a:p>
          <a:p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Egyéni tanulás és kognitív stílust </a:t>
            </a:r>
            <a:r>
              <a:rPr lang="hu-HU" dirty="0" smtClean="0"/>
              <a:t>támogató változatos megoldási lehetőségek</a:t>
            </a:r>
          </a:p>
          <a:p>
            <a:endParaRPr lang="hu-HU" dirty="0" smtClean="0"/>
          </a:p>
          <a:p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Közös tanulás</a:t>
            </a:r>
            <a:r>
              <a:rPr lang="hu-HU" dirty="0" smtClean="0"/>
              <a:t>, </a:t>
            </a: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tudásmegosztás és egymás segítése</a:t>
            </a:r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C9BB-3F6D-48D3-8AF5-C5892D9B0BF2}" type="slidenum">
              <a:rPr lang="hu-HU" smtClean="0"/>
              <a:pPr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6881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MÓDSZER ALKALMAZÁSÁNAK VÁRHATÓ ELŐNYEI</a:t>
            </a:r>
            <a:endParaRPr lang="hu-HU" sz="32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Tanulás eredményessége:</a:t>
            </a:r>
          </a:p>
          <a:p>
            <a:r>
              <a:rPr lang="hu-HU" dirty="0" smtClean="0"/>
              <a:t>Növekvő részvétel, aktivitás</a:t>
            </a:r>
          </a:p>
          <a:p>
            <a:r>
              <a:rPr lang="hu-HU" dirty="0" smtClean="0"/>
              <a:t>Elégedettség</a:t>
            </a:r>
          </a:p>
          <a:p>
            <a:r>
              <a:rPr lang="hu-HU" dirty="0" smtClean="0"/>
              <a:t>Eredmények javulása</a:t>
            </a:r>
          </a:p>
          <a:p>
            <a:r>
              <a:rPr lang="hu-HU" dirty="0" smtClean="0"/>
              <a:t>Lemorzsolódás csökkenése</a:t>
            </a:r>
          </a:p>
          <a:p>
            <a:r>
              <a:rPr lang="hu-HU" dirty="0" smtClean="0"/>
              <a:t>Kísérleti eredmények alapján a diákok 70-81 %-a  kedvező attitűdöt mutat.</a:t>
            </a:r>
            <a:endParaRPr lang="hu-H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u-H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u-H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hu-H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C9BB-3F6D-48D3-8AF5-C5892D9B0BF2}" type="slidenum">
              <a:rPr lang="hu-HU" smtClean="0"/>
              <a:pPr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0129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MÓDSZER ALKALMAZÁSÁNAK VÁRHATÓ ELŐNYEI</a:t>
            </a:r>
            <a:endParaRPr lang="hu-HU" sz="3200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5259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TANÁR</a:t>
            </a:r>
          </a:p>
          <a:p>
            <a:r>
              <a:rPr lang="hu-HU" dirty="0" smtClean="0"/>
              <a:t>A </a:t>
            </a: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TANÁR</a:t>
            </a:r>
            <a:r>
              <a:rPr lang="hu-HU" dirty="0" smtClean="0"/>
              <a:t>I attitűd változik</a:t>
            </a:r>
          </a:p>
          <a:p>
            <a:r>
              <a:rPr lang="hu-HU" dirty="0" smtClean="0"/>
              <a:t>A TANÁR </a:t>
            </a: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módszertani tudása és eszközkészlete, </a:t>
            </a:r>
            <a:r>
              <a:rPr lang="hu-H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digitális kompetenciája </a:t>
            </a: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gazdagodik</a:t>
            </a:r>
          </a:p>
          <a:p>
            <a:r>
              <a:rPr lang="hu-HU" dirty="0" smtClean="0"/>
              <a:t>A </a:t>
            </a: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TANÁR</a:t>
            </a:r>
            <a:r>
              <a:rPr lang="hu-HU" dirty="0" smtClean="0"/>
              <a:t> </a:t>
            </a:r>
            <a:r>
              <a:rPr lang="hu-HU" dirty="0"/>
              <a:t>által </a:t>
            </a:r>
            <a:r>
              <a:rPr lang="hu-H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létrehozott tartalmak </a:t>
            </a: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újra felhasználhatók, archiválhatók </a:t>
            </a:r>
          </a:p>
          <a:p>
            <a:r>
              <a:rPr lang="hu-HU" dirty="0" smtClean="0"/>
              <a:t>A differenciálás könnyebbé válik</a:t>
            </a:r>
          </a:p>
          <a:p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Hatékonyabban segítheti a magas(</a:t>
            </a:r>
            <a:r>
              <a:rPr lang="hu-H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abb</a:t>
            </a: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hu-HU" dirty="0" smtClean="0"/>
              <a:t> szintű kognitív folyamatokat</a:t>
            </a:r>
          </a:p>
          <a:p>
            <a:endParaRPr lang="hu-H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u-H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C9BB-3F6D-48D3-8AF5-C5892D9B0BF2}" type="slidenum">
              <a:rPr lang="hu-HU" smtClean="0"/>
              <a:pPr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4185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ELŐADÁSVÁZLAT</a:t>
            </a:r>
            <a:endParaRPr lang="hu-HU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u-HU" sz="2800" dirty="0" smtClean="0"/>
              <a:t>BEVEZETŐ   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800" dirty="0" smtClean="0"/>
              <a:t>Hogyan definiálták a szakemberek a „Fordított/tükrözött osztályterem” módszert?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800" dirty="0" smtClean="0"/>
              <a:t>Hogyan változik meg a </a:t>
            </a:r>
            <a:r>
              <a:rPr lang="hu-H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TANÍTÁS és TANULÁS</a:t>
            </a:r>
            <a:r>
              <a:rPr lang="hu-HU" sz="2800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800" dirty="0"/>
              <a:t>Mi a változás lényege </a:t>
            </a:r>
            <a:r>
              <a:rPr lang="hu-H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TANÁRI és TANULÓI </a:t>
            </a:r>
            <a:r>
              <a:rPr lang="hu-HU" sz="2800" dirty="0" smtClean="0"/>
              <a:t>szempontból</a:t>
            </a:r>
            <a:r>
              <a:rPr lang="hu-HU" sz="2800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800" dirty="0" smtClean="0">
                <a:solidFill>
                  <a:schemeClr val="accent1">
                    <a:lumMod val="50000"/>
                  </a:schemeClr>
                </a:solidFill>
              </a:rPr>
              <a:t>Milyen előnyöket jelent(</a:t>
            </a:r>
            <a:r>
              <a:rPr lang="hu-HU" sz="2800" dirty="0" err="1" smtClean="0">
                <a:solidFill>
                  <a:schemeClr val="accent1">
                    <a:lumMod val="50000"/>
                  </a:schemeClr>
                </a:solidFill>
              </a:rPr>
              <a:t>het</a:t>
            </a:r>
            <a:r>
              <a:rPr lang="hu-HU" sz="2800" dirty="0" smtClean="0">
                <a:solidFill>
                  <a:schemeClr val="accent1">
                    <a:lumMod val="50000"/>
                  </a:schemeClr>
                </a:solidFill>
              </a:rPr>
              <a:t>) a </a:t>
            </a:r>
            <a:r>
              <a:rPr lang="hu-HU" sz="2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TANULÓ</a:t>
            </a:r>
            <a:r>
              <a:rPr lang="hu-HU" sz="2800" dirty="0" smtClean="0">
                <a:solidFill>
                  <a:schemeClr val="accent1">
                    <a:lumMod val="50000"/>
                  </a:schemeClr>
                </a:solidFill>
              </a:rPr>
              <a:t> és a </a:t>
            </a:r>
            <a:r>
              <a:rPr lang="hu-HU" sz="2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TANÁR</a:t>
            </a:r>
            <a:r>
              <a:rPr lang="hu-HU" sz="2800" dirty="0" smtClean="0">
                <a:solidFill>
                  <a:schemeClr val="accent1">
                    <a:lumMod val="50000"/>
                  </a:schemeClr>
                </a:solidFill>
              </a:rPr>
              <a:t> számára a módszer alkalmazása?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HOGYAN LEHET MEGVALÓSÍTANI </a:t>
            </a:r>
            <a:r>
              <a:rPr lang="hu-HU" sz="2800" dirty="0" smtClean="0">
                <a:solidFill>
                  <a:schemeClr val="accent1">
                    <a:lumMod val="50000"/>
                  </a:schemeClr>
                </a:solidFill>
              </a:rPr>
              <a:t>?  A tanulásszervezési módszer </a:t>
            </a:r>
            <a:r>
              <a:rPr lang="hu-HU" sz="2800" dirty="0" smtClean="0">
                <a:solidFill>
                  <a:schemeClr val="accent1">
                    <a:lumMod val="50000"/>
                  </a:schemeClr>
                </a:solidFill>
              </a:rPr>
              <a:t>alkalmazása/kipróbálása</a:t>
            </a:r>
            <a:endParaRPr lang="hu-HU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hu-HU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hu-HU" sz="2800" dirty="0" smtClean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hu-HU" dirty="0" smtClean="0">
              <a:solidFill>
                <a:srgbClr val="C0000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C9BB-3F6D-48D3-8AF5-C5892D9B0BF2}" type="slidenum">
              <a:rPr lang="hu-HU" smtClean="0"/>
              <a:pPr/>
              <a:t>2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MÓDSZER ALKALMAZÁSÁNAK VÁRHATÓ ELŐNYEI</a:t>
            </a:r>
            <a:endParaRPr lang="hu-HU" sz="3200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525963"/>
          </a:xfrm>
        </p:spPr>
        <p:txBody>
          <a:bodyPr>
            <a:normAutofit/>
          </a:bodyPr>
          <a:lstStyle/>
          <a:p>
            <a:endParaRPr lang="hu-H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hu-HU" dirty="0" smtClean="0"/>
              <a:t> </a:t>
            </a:r>
            <a:r>
              <a:rPr lang="hu-H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TANÁR </a:t>
            </a:r>
            <a:r>
              <a:rPr lang="hu-HU" dirty="0"/>
              <a:t>EREDMÉNYE (IS) </a:t>
            </a:r>
            <a:r>
              <a:rPr lang="hu-H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TANULÓK </a:t>
            </a:r>
            <a:r>
              <a:rPr lang="hu-HU" dirty="0"/>
              <a:t>FEJLŐDÉSE, ÍGY T</a:t>
            </a:r>
            <a:r>
              <a:rPr lang="hu-H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ANULÓI</a:t>
            </a:r>
            <a:r>
              <a:rPr lang="hu-HU" dirty="0"/>
              <a:t> </a:t>
            </a:r>
            <a:r>
              <a:rPr lang="hu-HU" dirty="0" smtClean="0"/>
              <a:t>ELŐNYÖK JELENTŐS RÉSZBEN AZ EGYÜTTMŰKÖDÉSENEK ÉS A KÖZÖS MUNKÁNAK KÖSZÖNHETŐEK. </a:t>
            </a:r>
            <a:endParaRPr lang="hu-H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u-H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u-H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C9BB-3F6D-48D3-8AF5-C5892D9B0BF2}" type="slidenum">
              <a:rPr lang="hu-HU" smtClean="0"/>
              <a:pPr/>
              <a:t>20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3945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„INNOVATÍV TANÁR, KREATÍV OSZTÁLYTEREM”</a:t>
            </a:r>
            <a:br>
              <a:rPr lang="hu-HU" sz="3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3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ONLINE TANÁRTOVÁBBKÉPZÉS</a:t>
            </a:r>
            <a:endParaRPr lang="hu-HU" sz="3200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C9BB-3F6D-48D3-8AF5-C5892D9B0BF2}" type="slidenum">
              <a:rPr lang="hu-HU" smtClean="0"/>
              <a:pPr/>
              <a:t>21</a:t>
            </a:fld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A sok-sok tanári pozitív vélemény közül:</a:t>
            </a:r>
          </a:p>
          <a:p>
            <a:pPr>
              <a:buNone/>
            </a:pPr>
            <a:r>
              <a:rPr lang="hu-HU" dirty="0" smtClean="0"/>
              <a:t>„ </a:t>
            </a:r>
            <a:r>
              <a:rPr lang="hu-H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diákok számára </a:t>
            </a:r>
            <a:r>
              <a:rPr lang="hu-HU" sz="2000" dirty="0" smtClean="0"/>
              <a:t>gyorsan eltelik az óra, mert nem csak ül, figyel és ír, hanem  folyamatosan van feladata, érzi is, hogy halad, </a:t>
            </a:r>
            <a:r>
              <a:rPr lang="hu-H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érti , amit csinál, alkalmazza, aktív munkával éri el a célt, </a:t>
            </a:r>
            <a:r>
              <a:rPr lang="hu-HU" sz="2000" dirty="0" smtClean="0"/>
              <a:t>nem passzív befogadóként. Otthon, saját ütemben, ahányszor szükségesnek érzi, megnézi az anyagot, később is megnézheti (összefoglaláskor, témazáró előtt). Nem kell sokat írni: elektronikusan tárolt  az anyag, ami nem száraz tankönyvi, hanem tömör, lényegre törő.”</a:t>
            </a:r>
          </a:p>
          <a:p>
            <a:pPr>
              <a:buNone/>
            </a:pPr>
            <a:r>
              <a:rPr lang="hu-HU" sz="2000" dirty="0" smtClean="0"/>
              <a:t>„</a:t>
            </a:r>
            <a:r>
              <a:rPr lang="hu-H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Tanárként is ez az egyik fontos ELŐNY, hogy saját magam emelem ki a tanulói </a:t>
            </a:r>
            <a:r>
              <a:rPr lang="hu-HU" sz="2000" dirty="0" smtClean="0"/>
              <a:t>szintnek megfelelően a lényeget (csoporttól függően).  </a:t>
            </a:r>
            <a:r>
              <a:rPr lang="hu-H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HÁTRÁNYA az időigény,  </a:t>
            </a:r>
            <a:r>
              <a:rPr lang="hu-HU" sz="2000" dirty="0" smtClean="0"/>
              <a:t>ami a kezdeti időszakban leküzdhetetlen, hiszen minden órára így felkészülni lehetetlen.</a:t>
            </a:r>
          </a:p>
        </p:txBody>
      </p:sp>
    </p:spTree>
    <p:extLst>
      <p:ext uri="{BB962C8B-B14F-4D97-AF65-F5344CB8AC3E}">
        <p14:creationId xmlns:p14="http://schemas.microsoft.com/office/powerpoint/2010/main" val="283945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„INNOVATÍV TANÁR, KREATÍV OSZTÁLYTEREM”</a:t>
            </a:r>
            <a:br>
              <a:rPr lang="hu-HU" sz="3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3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ONLINE TANÁRTOVÁBBKÉPZÉS</a:t>
            </a:r>
            <a:endParaRPr lang="hu-HU" sz="3200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C9BB-3F6D-48D3-8AF5-C5892D9B0BF2}" type="slidenum">
              <a:rPr lang="hu-HU" smtClean="0"/>
              <a:pPr/>
              <a:t>22</a:t>
            </a:fld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pPr>
              <a:buNone/>
            </a:pPr>
            <a:r>
              <a:rPr lang="hu-HU" sz="2000" dirty="0" smtClean="0"/>
              <a:t>„Hálás vagyok külön azért, mert egy kedves végzős csoportomnak a tanulmányaik végén ilyen újszerűt tudtam mutatni, és érezhettem elismerésüket és köszönetüket ezért…” .</a:t>
            </a:r>
          </a:p>
          <a:p>
            <a:pPr>
              <a:buNone/>
            </a:pPr>
            <a:endParaRPr lang="hu-HU" sz="2000" dirty="0" smtClean="0"/>
          </a:p>
          <a:p>
            <a:pPr>
              <a:buNone/>
            </a:pPr>
            <a:r>
              <a:rPr lang="hu-HU" sz="2000" dirty="0" smtClean="0"/>
              <a:t>„</a:t>
            </a:r>
            <a:r>
              <a:rPr lang="hu-H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Csodálatos élmény volt, amikor a videó elkészült</a:t>
            </a:r>
            <a:r>
              <a:rPr lang="hu-HU" sz="2000" dirty="0" smtClean="0"/>
              <a:t>. Olyan büszke voltam magamra, hogy ezt csak az érti meg, aki olyat készített, amit azelőtt soha...”</a:t>
            </a:r>
          </a:p>
          <a:p>
            <a:pPr>
              <a:buNone/>
            </a:pPr>
            <a:endParaRPr lang="hu-HU" sz="2000" dirty="0" smtClean="0"/>
          </a:p>
          <a:p>
            <a:pPr>
              <a:buNone/>
            </a:pPr>
            <a:r>
              <a:rPr lang="hu-HU" sz="2000" dirty="0" smtClean="0"/>
              <a:t>„ </a:t>
            </a:r>
            <a:r>
              <a:rPr lang="hu-H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kísérleti órára meghívtam </a:t>
            </a:r>
            <a:r>
              <a:rPr lang="hu-HU" sz="2000" dirty="0" smtClean="0"/>
              <a:t>néhány kollégámat és az igazgatót is. Óra után lehetőségük volt kérdezni. Rengeteg kérdéssel és kéréssel fordultak hozzám. </a:t>
            </a:r>
            <a:r>
              <a:rPr lang="hu-H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Szeretnének Ők is megújulni</a:t>
            </a:r>
            <a:r>
              <a:rPr lang="hu-HU" sz="2000" dirty="0" smtClean="0"/>
              <a:t>, mert úgy érzik, hogy a </a:t>
            </a:r>
            <a:r>
              <a:rPr lang="hu-H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tanítási módszerük már elavult és nem köti le a mai tinédzsereket. </a:t>
            </a:r>
            <a:r>
              <a:rPr lang="hu-HU" sz="2000" dirty="0" smtClean="0"/>
              <a:t>Tartok majd képzést </a:t>
            </a:r>
            <a:r>
              <a:rPr lang="hu-H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játékosságból, WEB 2.0-as eszközökből és a fordított osztályteremből</a:t>
            </a:r>
            <a:r>
              <a:rPr lang="hu-HU" sz="2000" dirty="0" smtClean="0"/>
              <a:t> is.”</a:t>
            </a:r>
          </a:p>
          <a:p>
            <a:pPr>
              <a:buNone/>
            </a:pPr>
            <a:endParaRPr lang="hu-HU" sz="2000" dirty="0" smtClean="0"/>
          </a:p>
        </p:txBody>
      </p:sp>
    </p:spTree>
    <p:extLst>
      <p:ext uri="{BB962C8B-B14F-4D97-AF65-F5344CB8AC3E}">
        <p14:creationId xmlns:p14="http://schemas.microsoft.com/office/powerpoint/2010/main" val="283945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marL="0" indent="0" algn="ctr">
              <a:buNone/>
            </a:pPr>
            <a:endParaRPr lang="hu-H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hu-H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hu-H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KÖSZÖNÖM MEGTISZTELŐ FIGYELMÜKET!</a:t>
            </a:r>
          </a:p>
          <a:p>
            <a:pPr marL="0" indent="0" algn="ctr">
              <a:buNone/>
            </a:pPr>
            <a:r>
              <a:rPr lang="hu-HU" sz="2400" dirty="0" smtClean="0"/>
              <a:t>dr. Sediviné Balassa Ildikó</a:t>
            </a:r>
          </a:p>
          <a:p>
            <a:pPr marL="0" indent="0" algn="ctr">
              <a:buNone/>
            </a:pPr>
            <a:r>
              <a:rPr lang="hu-HU" sz="2400" dirty="0" err="1" smtClean="0">
                <a:hlinkClick r:id="rId2"/>
              </a:rPr>
              <a:t>balassa</a:t>
            </a:r>
            <a:r>
              <a:rPr lang="hu-HU" sz="2400" dirty="0" smtClean="0">
                <a:hlinkClick r:id="rId2"/>
              </a:rPr>
              <a:t>@</a:t>
            </a:r>
            <a:r>
              <a:rPr lang="hu-HU" sz="2400" dirty="0" err="1" smtClean="0">
                <a:hlinkClick r:id="rId2"/>
              </a:rPr>
              <a:t>szamalk-szalezi.hu</a:t>
            </a:r>
            <a:endParaRPr lang="hu-HU" sz="2400" dirty="0" smtClean="0"/>
          </a:p>
          <a:p>
            <a:pPr marL="0" indent="0" algn="ctr">
              <a:buNone/>
            </a:pPr>
            <a:endParaRPr lang="hu-HU" sz="2400" dirty="0" smtClean="0"/>
          </a:p>
          <a:p>
            <a:pPr marL="0" indent="0" algn="ctr">
              <a:buNone/>
            </a:pPr>
            <a:endParaRPr lang="hu-H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hu-H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C9BB-3F6D-48D3-8AF5-C5892D9B0BF2}" type="slidenum">
              <a:rPr lang="hu-HU" smtClean="0"/>
              <a:pPr/>
              <a:t>23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5927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BEVEZETŐ</a:t>
            </a:r>
            <a:endParaRPr lang="hu-HU" sz="3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hu-HU" sz="2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VILÁGSZERTE FOLYNAK A KISÉRLETEK ÚJ, INNOVATÍV, A XXI. SZÁZADI ELVÁRÁSOKNAK MEGFELELŐ TANÍTÁS-TANULÁSI MÓDSZEREK BEVEZETÉSÉRE</a:t>
            </a:r>
          </a:p>
          <a:p>
            <a:pPr marL="0" indent="0" algn="ctr">
              <a:buNone/>
            </a:pPr>
            <a:endParaRPr lang="hu-HU" sz="28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hu-HU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AZ OKTÁSI INNOVÁCIÓK SZÜKSÉGESSÉGE</a:t>
            </a:r>
          </a:p>
          <a:p>
            <a:pPr marL="0" indent="0">
              <a:buNone/>
            </a:pPr>
            <a:endParaRPr lang="hu-HU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hu-HU" sz="2800" dirty="0" smtClean="0">
                <a:solidFill>
                  <a:schemeClr val="accent1">
                    <a:lumMod val="50000"/>
                  </a:schemeClr>
                </a:solidFill>
              </a:rPr>
              <a:t>FIGYELEMBE VÉVE</a:t>
            </a:r>
          </a:p>
          <a:p>
            <a:r>
              <a:rPr lang="hu-HU" sz="2800" dirty="0" smtClean="0">
                <a:solidFill>
                  <a:schemeClr val="accent1">
                    <a:lumMod val="50000"/>
                  </a:schemeClr>
                </a:solidFill>
              </a:rPr>
              <a:t>A MUNKAERŐ PIACI KÖVETELMÉNYEKET</a:t>
            </a:r>
          </a:p>
          <a:p>
            <a:r>
              <a:rPr lang="hu-HU" sz="2800" dirty="0">
                <a:solidFill>
                  <a:schemeClr val="accent1">
                    <a:lumMod val="50000"/>
                  </a:schemeClr>
                </a:solidFill>
              </a:rPr>
              <a:t>A „DIGITÁLIS” </a:t>
            </a:r>
            <a:r>
              <a:rPr lang="hu-HU" sz="2800" dirty="0" smtClean="0">
                <a:solidFill>
                  <a:schemeClr val="accent1">
                    <a:lumMod val="50000"/>
                  </a:schemeClr>
                </a:solidFill>
              </a:rPr>
              <a:t>DIÁKOK MOTIVÁCIÓJÁT</a:t>
            </a:r>
            <a:endParaRPr lang="hu-HU" sz="28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hu-HU" sz="2800" dirty="0" smtClean="0">
                <a:solidFill>
                  <a:schemeClr val="accent1">
                    <a:lumMod val="50000"/>
                  </a:schemeClr>
                </a:solidFill>
              </a:rPr>
              <a:t>A TANÁROKKAL SZEMBENI ELVÁRÁSOKAT</a:t>
            </a:r>
          </a:p>
          <a:p>
            <a:r>
              <a:rPr lang="hu-HU" sz="2800" dirty="0" smtClean="0">
                <a:solidFill>
                  <a:schemeClr val="accent1">
                    <a:lumMod val="50000"/>
                  </a:schemeClr>
                </a:solidFill>
              </a:rPr>
              <a:t>AZ  IKT FEJLŐDÉSÉNEK, LEHETŐSÉGEIT</a:t>
            </a:r>
          </a:p>
          <a:p>
            <a:pPr marL="0" indent="0">
              <a:buNone/>
            </a:pPr>
            <a:endParaRPr lang="hu-HU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u-HU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u-HU" sz="2800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hu-HU" dirty="0" smtClean="0">
              <a:solidFill>
                <a:srgbClr val="C0000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C9BB-3F6D-48D3-8AF5-C5892D9B0BF2}" type="slidenum">
              <a:rPr lang="hu-HU" smtClean="0"/>
              <a:pPr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994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 A FORDÍTOTT/TÜKRÖZÖTT OSZTÁLYTEREM?</a:t>
            </a:r>
            <a:br>
              <a:rPr lang="hu-H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hu-HU" sz="3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052736"/>
            <a:ext cx="8280920" cy="51125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400" dirty="0" smtClean="0"/>
              <a:t>„</a:t>
            </a:r>
            <a:r>
              <a:rPr lang="hu-H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TÜKRÖZÖTT OSZTÁLYTEREM </a:t>
            </a:r>
            <a:r>
              <a:rPr lang="hu-HU" sz="2400" dirty="0" smtClean="0"/>
              <a:t>alapértelmezett </a:t>
            </a:r>
            <a:r>
              <a:rPr lang="hu-HU" sz="2400" dirty="0"/>
              <a:t>definíciója szerint, </a:t>
            </a:r>
            <a:r>
              <a:rPr lang="hu-H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 a hagyományos </a:t>
            </a:r>
            <a:r>
              <a:rPr lang="hu-H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módon zajlik </a:t>
            </a:r>
            <a:r>
              <a:rPr lang="hu-H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az osztályteremben</a:t>
            </a:r>
            <a:r>
              <a:rPr lang="hu-HU" sz="2400" dirty="0"/>
              <a:t>, az </a:t>
            </a:r>
            <a:r>
              <a:rPr lang="hu-H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most otthon történik</a:t>
            </a:r>
            <a:r>
              <a:rPr lang="hu-HU" sz="2400" dirty="0"/>
              <a:t>, ami pedig otthon </a:t>
            </a:r>
            <a:r>
              <a:rPr lang="hu-HU" sz="2400" dirty="0" smtClean="0"/>
              <a:t>történik, </a:t>
            </a:r>
            <a:r>
              <a:rPr lang="hu-HU" sz="2400" dirty="0"/>
              <a:t>az pedig </a:t>
            </a:r>
            <a:r>
              <a:rPr lang="hu-HU" sz="2400" dirty="0" smtClean="0"/>
              <a:t>az osztályteremben. </a:t>
            </a:r>
          </a:p>
          <a:p>
            <a:pPr marL="0" indent="0">
              <a:buNone/>
            </a:pPr>
            <a:r>
              <a:rPr lang="hu-H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Menetét </a:t>
            </a:r>
            <a:r>
              <a:rPr lang="hu-H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tekintve </a:t>
            </a:r>
            <a:r>
              <a:rPr lang="hu-HU" sz="2400" dirty="0"/>
              <a:t>a tanulók otthon nézik meg a pedagógus által </a:t>
            </a:r>
            <a:r>
              <a:rPr lang="hu-HU" sz="2400" dirty="0" smtClean="0"/>
              <a:t>készített rövid videót.</a:t>
            </a:r>
          </a:p>
          <a:p>
            <a:pPr marL="0" indent="0">
              <a:buNone/>
            </a:pPr>
            <a:r>
              <a:rPr lang="hu-HU" sz="2400" dirty="0" smtClean="0"/>
              <a:t>A </a:t>
            </a:r>
            <a:r>
              <a:rPr lang="hu-HU" sz="2400" dirty="0"/>
              <a:t>tanórák tömbösítve vannak (90 perc), melyek </a:t>
            </a:r>
            <a:r>
              <a:rPr lang="hu-HU" sz="2400" dirty="0" smtClean="0"/>
              <a:t>elején, </a:t>
            </a:r>
            <a:r>
              <a:rPr lang="hu-HU" sz="2400" dirty="0"/>
              <a:t>a </a:t>
            </a:r>
            <a:r>
              <a:rPr lang="hu-HU" sz="2400" dirty="0" smtClean="0"/>
              <a:t>ráhangolódás után, </a:t>
            </a:r>
            <a:r>
              <a:rPr lang="hu-HU" sz="2400" dirty="0"/>
              <a:t>néhány </a:t>
            </a:r>
            <a:r>
              <a:rPr lang="hu-HU" sz="2400" dirty="0" smtClean="0"/>
              <a:t>percig kérdéseket </a:t>
            </a:r>
            <a:r>
              <a:rPr lang="hu-HU" sz="2400" dirty="0"/>
              <a:t>tehetnek fel a tanulók, hogy minden érthető legyen a tananyaggal </a:t>
            </a:r>
            <a:r>
              <a:rPr lang="hu-HU" sz="2400" dirty="0" smtClean="0"/>
              <a:t>kapcsolatban. </a:t>
            </a:r>
          </a:p>
          <a:p>
            <a:pPr marL="0" indent="0">
              <a:buNone/>
            </a:pPr>
            <a:r>
              <a:rPr lang="hu-H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Ezt </a:t>
            </a:r>
            <a:r>
              <a:rPr lang="hu-H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szélesebb körű interaktív és közös gyakorlati tevékenységek követik, </a:t>
            </a:r>
            <a:r>
              <a:rPr lang="hu-H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például: problémamegoldás</a:t>
            </a:r>
            <a:r>
              <a:rPr lang="hu-HU" sz="2400" dirty="0"/>
              <a:t>, amely növeli a tanulók </a:t>
            </a:r>
            <a:r>
              <a:rPr lang="hu-HU" sz="2400" dirty="0" smtClean="0"/>
              <a:t>aktivitását</a:t>
            </a:r>
            <a:r>
              <a:rPr lang="hu-H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 </a:t>
            </a:r>
            <a:r>
              <a:rPr lang="hu-HU" sz="2400" dirty="0"/>
              <a:t>(</a:t>
            </a:r>
            <a:r>
              <a:rPr lang="hu-H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Bergmann - </a:t>
            </a:r>
            <a:r>
              <a:rPr lang="hu-H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Sams</a:t>
            </a:r>
            <a:r>
              <a:rPr lang="hu-HU" sz="2400" dirty="0"/>
              <a:t>, 2012) </a:t>
            </a:r>
          </a:p>
          <a:p>
            <a:pPr marL="0" indent="0">
              <a:buNone/>
            </a:pPr>
            <a:endParaRPr lang="hu-HU" sz="240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C9BB-3F6D-48D3-8AF5-C5892D9B0BF2}" type="slidenum">
              <a:rPr lang="hu-HU" smtClean="0"/>
              <a:pPr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4943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dirty="0" smtClean="0"/>
              <a:t>DEFINÍCIÓ-2</a:t>
            </a:r>
            <a:endParaRPr lang="hu-HU" sz="4000" i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508759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sz="3400" dirty="0" smtClean="0"/>
              <a:t>A </a:t>
            </a:r>
            <a:r>
              <a:rPr lang="hu-HU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TÜKRÖZÖTT OSZTÁLYTEREM </a:t>
            </a:r>
            <a:r>
              <a:rPr lang="hu-HU" sz="3400" dirty="0" smtClean="0"/>
              <a:t>nevét </a:t>
            </a:r>
            <a:r>
              <a:rPr lang="hu-HU" sz="3400" dirty="0"/>
              <a:t>onnan kapta, hogy jellemzően felcseréli a hagyományos modellekben kialakuló tanórai és otthoni tanulási </a:t>
            </a:r>
            <a:r>
              <a:rPr lang="hu-HU" sz="3400" dirty="0" smtClean="0"/>
              <a:t>munkát. </a:t>
            </a:r>
          </a:p>
          <a:p>
            <a:pPr marL="0" indent="0">
              <a:buNone/>
            </a:pPr>
            <a:r>
              <a:rPr lang="hu-HU" sz="3400" dirty="0" smtClean="0"/>
              <a:t>Halász </a:t>
            </a:r>
            <a:r>
              <a:rPr lang="hu-HU" sz="3400" dirty="0"/>
              <a:t>Gábor (Halász, 2016) </a:t>
            </a:r>
            <a:r>
              <a:rPr lang="hu-HU" sz="3400" u="sng" dirty="0"/>
              <a:t>radikális oktatási innovációnak tekinti</a:t>
            </a:r>
            <a:r>
              <a:rPr lang="hu-HU" sz="3400" dirty="0"/>
              <a:t> a tükrözött osztályterem </a:t>
            </a:r>
            <a:r>
              <a:rPr lang="hu-HU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oktatásszervezési </a:t>
            </a:r>
            <a:r>
              <a:rPr lang="hu-HU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eljárást.</a:t>
            </a:r>
          </a:p>
          <a:p>
            <a:pPr marL="0" indent="0">
              <a:buNone/>
            </a:pPr>
            <a:r>
              <a:rPr lang="hu-HU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>
              <a:buNone/>
            </a:pPr>
            <a:r>
              <a:rPr lang="hu-HU" sz="3400" dirty="0" smtClean="0"/>
              <a:t>„</a:t>
            </a:r>
            <a:r>
              <a:rPr lang="hu-HU" sz="3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Az történik itt, hogy az IKT és a multimédiás technológia által megteremtett környezetben, ezek támogatásával létrejön a </a:t>
            </a:r>
            <a:r>
              <a:rPr lang="hu-HU" sz="34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tanulás és tanítás megszervezésének jelentős átalakulása, ami alapvetően megváltoztatja mind a tanári munkavégzés módját </a:t>
            </a:r>
            <a:r>
              <a:rPr lang="hu-HU" sz="3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és a </a:t>
            </a:r>
            <a:r>
              <a:rPr lang="hu-HU" sz="34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tanári munka természetét, mint a tanulói tanulás formáját</a:t>
            </a:r>
            <a:r>
              <a:rPr lang="hu-HU" sz="3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hu-HU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(Halász, </a:t>
            </a:r>
            <a:r>
              <a:rPr lang="hu-HU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2016).</a:t>
            </a:r>
            <a:endParaRPr lang="hu-HU" sz="3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hu-HU" sz="3400" dirty="0"/>
              <a:t> </a:t>
            </a:r>
          </a:p>
          <a:p>
            <a:pPr marL="0" indent="0">
              <a:buNone/>
            </a:pPr>
            <a:endParaRPr lang="hu-HU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C9BB-3F6D-48D3-8AF5-C5892D9B0BF2}" type="slidenum">
              <a:rPr lang="hu-HU" smtClean="0"/>
              <a:pPr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0176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sz="2800" dirty="0" smtClean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C9BB-3F6D-48D3-8AF5-C5892D9B0BF2}" type="slidenum">
              <a:rPr lang="hu-HU" smtClean="0"/>
              <a:pPr/>
              <a:t>6</a:t>
            </a:fld>
            <a:endParaRPr lang="hu-HU"/>
          </a:p>
        </p:txBody>
      </p:sp>
      <p:pic>
        <p:nvPicPr>
          <p:cNvPr id="5" name="Kép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799652"/>
            <a:ext cx="7488832" cy="460851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églalap 1"/>
          <p:cNvSpPr/>
          <p:nvPr/>
        </p:nvSpPr>
        <p:spPr>
          <a:xfrm>
            <a:off x="899592" y="5459387"/>
            <a:ext cx="712879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6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 hagyományos és a tükrözött osztálytermi tanulási-tanítási folyamat közötti főbb különbségek. (</a:t>
            </a:r>
            <a:r>
              <a:rPr lang="hu-HU" sz="1600" dirty="0">
                <a:solidFill>
                  <a:srgbClr val="000000"/>
                </a:solidFill>
                <a:latin typeface="Calibri" panose="020F0502020204030204" pitchFamily="34" charset="0"/>
              </a:rPr>
              <a:t>Forrás: Csillik Olga)</a:t>
            </a:r>
          </a:p>
          <a:p>
            <a:endParaRPr lang="hu-HU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36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BLOOM TAXONÓMIÁJA, KOGNITÍV SZINTEK</a:t>
            </a:r>
            <a:endParaRPr lang="hu-HU" sz="3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6" name="Csoportba foglalás 25"/>
          <p:cNvGrpSpPr/>
          <p:nvPr/>
        </p:nvGrpSpPr>
        <p:grpSpPr>
          <a:xfrm>
            <a:off x="2267744" y="2281734"/>
            <a:ext cx="4680520" cy="3852921"/>
            <a:chOff x="2267744" y="2281734"/>
            <a:chExt cx="4680520" cy="3852921"/>
          </a:xfrm>
        </p:grpSpPr>
        <p:sp>
          <p:nvSpPr>
            <p:cNvPr id="27" name="Szabadkézi sokszög 26"/>
            <p:cNvSpPr/>
            <p:nvPr/>
          </p:nvSpPr>
          <p:spPr>
            <a:xfrm>
              <a:off x="4206817" y="2281734"/>
              <a:ext cx="802373" cy="647261"/>
            </a:xfrm>
            <a:custGeom>
              <a:avLst/>
              <a:gdLst>
                <a:gd name="connsiteX0" fmla="*/ 0 w 802373"/>
                <a:gd name="connsiteY0" fmla="*/ 647261 h 647261"/>
                <a:gd name="connsiteX1" fmla="*/ 390046 w 802373"/>
                <a:gd name="connsiteY1" fmla="*/ 0 h 647261"/>
                <a:gd name="connsiteX2" fmla="*/ 412327 w 802373"/>
                <a:gd name="connsiteY2" fmla="*/ 0 h 647261"/>
                <a:gd name="connsiteX3" fmla="*/ 802373 w 802373"/>
                <a:gd name="connsiteY3" fmla="*/ 647261 h 647261"/>
                <a:gd name="connsiteX4" fmla="*/ 0 w 802373"/>
                <a:gd name="connsiteY4" fmla="*/ 647261 h 647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2373" h="647261">
                  <a:moveTo>
                    <a:pt x="0" y="647261"/>
                  </a:moveTo>
                  <a:lnTo>
                    <a:pt x="390046" y="0"/>
                  </a:lnTo>
                  <a:lnTo>
                    <a:pt x="412327" y="0"/>
                  </a:lnTo>
                  <a:lnTo>
                    <a:pt x="802373" y="647261"/>
                  </a:lnTo>
                  <a:lnTo>
                    <a:pt x="0" y="647261"/>
                  </a:lnTo>
                  <a:close/>
                </a:path>
              </a:pathLst>
            </a:custGeom>
            <a:solidFill>
              <a:schemeClr val="tx2">
                <a:lumMod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u-HU" sz="1600" b="1" kern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LÉTRE-HOZÁS</a:t>
              </a:r>
              <a:endParaRPr lang="hu-HU" sz="1500" b="1" kern="1200" dirty="0">
                <a:solidFill>
                  <a:schemeClr val="bg1"/>
                </a:solidFill>
              </a:endParaRPr>
            </a:p>
          </p:txBody>
        </p:sp>
        <p:sp>
          <p:nvSpPr>
            <p:cNvPr id="28" name="Szabadkézi sokszög 27"/>
            <p:cNvSpPr/>
            <p:nvPr/>
          </p:nvSpPr>
          <p:spPr>
            <a:xfrm>
              <a:off x="3827917" y="2928995"/>
              <a:ext cx="1560173" cy="647261"/>
            </a:xfrm>
            <a:custGeom>
              <a:avLst/>
              <a:gdLst>
                <a:gd name="connsiteX0" fmla="*/ 0 w 1560173"/>
                <a:gd name="connsiteY0" fmla="*/ 647261 h 647261"/>
                <a:gd name="connsiteX1" fmla="*/ 390046 w 1560173"/>
                <a:gd name="connsiteY1" fmla="*/ 0 h 647261"/>
                <a:gd name="connsiteX2" fmla="*/ 1170127 w 1560173"/>
                <a:gd name="connsiteY2" fmla="*/ 0 h 647261"/>
                <a:gd name="connsiteX3" fmla="*/ 1560173 w 1560173"/>
                <a:gd name="connsiteY3" fmla="*/ 647261 h 647261"/>
                <a:gd name="connsiteX4" fmla="*/ 0 w 1560173"/>
                <a:gd name="connsiteY4" fmla="*/ 647261 h 647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0173" h="647261">
                  <a:moveTo>
                    <a:pt x="0" y="647261"/>
                  </a:moveTo>
                  <a:lnTo>
                    <a:pt x="390046" y="0"/>
                  </a:lnTo>
                  <a:lnTo>
                    <a:pt x="1170127" y="0"/>
                  </a:lnTo>
                  <a:lnTo>
                    <a:pt x="1560173" y="647261"/>
                  </a:lnTo>
                  <a:lnTo>
                    <a:pt x="0" y="647261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98430" tIns="25400" rIns="298431" bIns="254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u-HU" sz="2000" kern="1200" dirty="0" smtClean="0">
                  <a:solidFill>
                    <a:schemeClr val="bg1"/>
                  </a:solidFill>
                </a:rPr>
                <a:t>KIÉRTÉ-KELÉS</a:t>
              </a:r>
              <a:endParaRPr lang="hu-HU" sz="2000" kern="1200" dirty="0">
                <a:solidFill>
                  <a:schemeClr val="bg1"/>
                </a:solidFill>
              </a:endParaRPr>
            </a:p>
          </p:txBody>
        </p:sp>
        <p:sp>
          <p:nvSpPr>
            <p:cNvPr id="29" name="Szabadkézi sokszög 28"/>
            <p:cNvSpPr/>
            <p:nvPr/>
          </p:nvSpPr>
          <p:spPr>
            <a:xfrm>
              <a:off x="3437874" y="3576257"/>
              <a:ext cx="2340259" cy="647261"/>
            </a:xfrm>
            <a:custGeom>
              <a:avLst/>
              <a:gdLst>
                <a:gd name="connsiteX0" fmla="*/ 0 w 2340259"/>
                <a:gd name="connsiteY0" fmla="*/ 647261 h 647261"/>
                <a:gd name="connsiteX1" fmla="*/ 390046 w 2340259"/>
                <a:gd name="connsiteY1" fmla="*/ 0 h 647261"/>
                <a:gd name="connsiteX2" fmla="*/ 1950213 w 2340259"/>
                <a:gd name="connsiteY2" fmla="*/ 0 h 647261"/>
                <a:gd name="connsiteX3" fmla="*/ 2340259 w 2340259"/>
                <a:gd name="connsiteY3" fmla="*/ 647261 h 647261"/>
                <a:gd name="connsiteX4" fmla="*/ 0 w 2340259"/>
                <a:gd name="connsiteY4" fmla="*/ 647261 h 647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40259" h="647261">
                  <a:moveTo>
                    <a:pt x="0" y="647261"/>
                  </a:moveTo>
                  <a:lnTo>
                    <a:pt x="390046" y="0"/>
                  </a:lnTo>
                  <a:lnTo>
                    <a:pt x="1950213" y="0"/>
                  </a:lnTo>
                  <a:lnTo>
                    <a:pt x="2340259" y="647261"/>
                  </a:lnTo>
                  <a:lnTo>
                    <a:pt x="0" y="647261"/>
                  </a:lnTo>
                  <a:close/>
                </a:path>
              </a:pathLst>
            </a:custGeom>
            <a:solidFill>
              <a:srgbClr val="333399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40025" tIns="30480" rIns="440025" bIns="3048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u-HU" sz="2400" kern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ELEMZÉS</a:t>
              </a:r>
              <a:endParaRPr lang="hu-HU" sz="2400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0" name="Szabadkézi sokszög 29"/>
            <p:cNvSpPr/>
            <p:nvPr/>
          </p:nvSpPr>
          <p:spPr>
            <a:xfrm>
              <a:off x="3047830" y="4223518"/>
              <a:ext cx="3120346" cy="647261"/>
            </a:xfrm>
            <a:custGeom>
              <a:avLst/>
              <a:gdLst>
                <a:gd name="connsiteX0" fmla="*/ 0 w 3120346"/>
                <a:gd name="connsiteY0" fmla="*/ 647261 h 647261"/>
                <a:gd name="connsiteX1" fmla="*/ 390046 w 3120346"/>
                <a:gd name="connsiteY1" fmla="*/ 0 h 647261"/>
                <a:gd name="connsiteX2" fmla="*/ 2730300 w 3120346"/>
                <a:gd name="connsiteY2" fmla="*/ 0 h 647261"/>
                <a:gd name="connsiteX3" fmla="*/ 3120346 w 3120346"/>
                <a:gd name="connsiteY3" fmla="*/ 647261 h 647261"/>
                <a:gd name="connsiteX4" fmla="*/ 0 w 3120346"/>
                <a:gd name="connsiteY4" fmla="*/ 647261 h 647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20346" h="647261">
                  <a:moveTo>
                    <a:pt x="0" y="647261"/>
                  </a:moveTo>
                  <a:lnTo>
                    <a:pt x="390046" y="0"/>
                  </a:lnTo>
                  <a:lnTo>
                    <a:pt x="2730300" y="0"/>
                  </a:lnTo>
                  <a:lnTo>
                    <a:pt x="3120346" y="647261"/>
                  </a:lnTo>
                  <a:lnTo>
                    <a:pt x="0" y="647261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76541" tIns="30480" rIns="576540" bIns="3048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u-HU" sz="2400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ALKALMAZÁS</a:t>
              </a:r>
              <a:endParaRPr lang="hu-HU" sz="2400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" name="Szabadkézi sokszög 30"/>
            <p:cNvSpPr/>
            <p:nvPr/>
          </p:nvSpPr>
          <p:spPr>
            <a:xfrm>
              <a:off x="2652443" y="4869162"/>
              <a:ext cx="3900433" cy="647261"/>
            </a:xfrm>
            <a:custGeom>
              <a:avLst/>
              <a:gdLst>
                <a:gd name="connsiteX0" fmla="*/ 0 w 3900433"/>
                <a:gd name="connsiteY0" fmla="*/ 647261 h 647261"/>
                <a:gd name="connsiteX1" fmla="*/ 390046 w 3900433"/>
                <a:gd name="connsiteY1" fmla="*/ 0 h 647261"/>
                <a:gd name="connsiteX2" fmla="*/ 3510387 w 3900433"/>
                <a:gd name="connsiteY2" fmla="*/ 0 h 647261"/>
                <a:gd name="connsiteX3" fmla="*/ 3900433 w 3900433"/>
                <a:gd name="connsiteY3" fmla="*/ 647261 h 647261"/>
                <a:gd name="connsiteX4" fmla="*/ 0 w 3900433"/>
                <a:gd name="connsiteY4" fmla="*/ 647261 h 647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00433" h="647261">
                  <a:moveTo>
                    <a:pt x="0" y="647261"/>
                  </a:moveTo>
                  <a:lnTo>
                    <a:pt x="390046" y="0"/>
                  </a:lnTo>
                  <a:lnTo>
                    <a:pt x="3510387" y="0"/>
                  </a:lnTo>
                  <a:lnTo>
                    <a:pt x="3900433" y="647261"/>
                  </a:lnTo>
                  <a:lnTo>
                    <a:pt x="0" y="647261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13056" tIns="30480" rIns="713056" bIns="3048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u-HU" sz="2400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MEGÉRTÉS</a:t>
              </a:r>
              <a:endParaRPr lang="hu-HU" sz="2400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2" name="Szabadkézi sokszög 31"/>
            <p:cNvSpPr/>
            <p:nvPr/>
          </p:nvSpPr>
          <p:spPr>
            <a:xfrm>
              <a:off x="2267744" y="5487394"/>
              <a:ext cx="4680520" cy="647261"/>
            </a:xfrm>
            <a:custGeom>
              <a:avLst/>
              <a:gdLst>
                <a:gd name="connsiteX0" fmla="*/ 0 w 4680520"/>
                <a:gd name="connsiteY0" fmla="*/ 647261 h 647261"/>
                <a:gd name="connsiteX1" fmla="*/ 390046 w 4680520"/>
                <a:gd name="connsiteY1" fmla="*/ 0 h 647261"/>
                <a:gd name="connsiteX2" fmla="*/ 4290474 w 4680520"/>
                <a:gd name="connsiteY2" fmla="*/ 0 h 647261"/>
                <a:gd name="connsiteX3" fmla="*/ 4680520 w 4680520"/>
                <a:gd name="connsiteY3" fmla="*/ 647261 h 647261"/>
                <a:gd name="connsiteX4" fmla="*/ 0 w 4680520"/>
                <a:gd name="connsiteY4" fmla="*/ 647261 h 647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80520" h="647261">
                  <a:moveTo>
                    <a:pt x="0" y="647261"/>
                  </a:moveTo>
                  <a:lnTo>
                    <a:pt x="390046" y="0"/>
                  </a:lnTo>
                  <a:lnTo>
                    <a:pt x="4290474" y="0"/>
                  </a:lnTo>
                  <a:lnTo>
                    <a:pt x="4680520" y="647261"/>
                  </a:lnTo>
                  <a:lnTo>
                    <a:pt x="0" y="647261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49570" tIns="30480" rIns="849572" bIns="3048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u-HU" sz="2400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EMLÉKEZÉS</a:t>
              </a:r>
              <a:endParaRPr lang="hu-HU" sz="2400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C9BB-3F6D-48D3-8AF5-C5892D9B0BF2}" type="slidenum">
              <a:rPr lang="hu-HU" smtClean="0"/>
              <a:pPr/>
              <a:t>7</a:t>
            </a:fld>
            <a:endParaRPr lang="hu-HU"/>
          </a:p>
        </p:txBody>
      </p:sp>
      <p:sp>
        <p:nvSpPr>
          <p:cNvPr id="8" name="Téglalap 7"/>
          <p:cNvSpPr/>
          <p:nvPr/>
        </p:nvSpPr>
        <p:spPr>
          <a:xfrm>
            <a:off x="457200" y="1633662"/>
            <a:ext cx="332271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HAGYOMÁNYOS OSZTÁLYTEREM</a:t>
            </a:r>
            <a:endParaRPr lang="hu-H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Téglalap 20"/>
          <p:cNvSpPr/>
          <p:nvPr/>
        </p:nvSpPr>
        <p:spPr>
          <a:xfrm>
            <a:off x="5724128" y="1633662"/>
            <a:ext cx="2962672" cy="49919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TÜKRÖZÖTT OSZTÁLYTEREM</a:t>
            </a:r>
            <a:endParaRPr lang="hu-HU" dirty="0"/>
          </a:p>
        </p:txBody>
      </p:sp>
      <p:sp>
        <p:nvSpPr>
          <p:cNvPr id="34" name="Jobbra nyíl 33"/>
          <p:cNvSpPr/>
          <p:nvPr/>
        </p:nvSpPr>
        <p:spPr>
          <a:xfrm>
            <a:off x="376774" y="2711354"/>
            <a:ext cx="3212923" cy="211897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TANULÓK FELELŐSÖK AZÉRT, HOGY A HÁZI FELADATOT ELVÉGEZZÉK</a:t>
            </a:r>
            <a:endParaRPr lang="hu-H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Jobbra nyíl 35"/>
          <p:cNvSpPr/>
          <p:nvPr/>
        </p:nvSpPr>
        <p:spPr>
          <a:xfrm>
            <a:off x="457201" y="4869163"/>
            <a:ext cx="2098576" cy="16561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TANÁR BEMUTATJA A TANANYAGOT AZ OSZTÁLYTEREMBEN</a:t>
            </a:r>
            <a:endParaRPr lang="hu-HU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Balra nyíl 36"/>
          <p:cNvSpPr/>
          <p:nvPr/>
        </p:nvSpPr>
        <p:spPr>
          <a:xfrm>
            <a:off x="5508104" y="2171694"/>
            <a:ext cx="3523250" cy="2475773"/>
          </a:xfrm>
          <a:prstGeom prst="leftArrow">
            <a:avLst/>
          </a:prstGeom>
          <a:noFill/>
          <a:ln>
            <a:solidFill>
              <a:srgbClr val="DC26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 TANULÓK ÉS A TANÁR EGYÜTTES FELELŐSSÉGE, HOGY EZEKEN SZINTEKEN A TANTEREMBEN DOLGOZZANAK A TANANYAGGAL</a:t>
            </a:r>
            <a:endParaRPr lang="hu-H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Balra nyíl 37"/>
          <p:cNvSpPr/>
          <p:nvPr/>
        </p:nvSpPr>
        <p:spPr>
          <a:xfrm>
            <a:off x="6649542" y="4437112"/>
            <a:ext cx="2381812" cy="1919238"/>
          </a:xfrm>
          <a:prstGeom prst="lef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TANÁR ÖNÁLLÓ FELKÉSZÜLÉSRE ADJA KI A TANANYAGOT</a:t>
            </a:r>
            <a:endParaRPr lang="hu-HU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2330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MIBEN MÁS A MÓDSZER?  </a:t>
            </a:r>
            <a:br>
              <a:rPr lang="hu-HU" sz="3200" dirty="0" smtClean="0"/>
            </a:br>
            <a:r>
              <a:rPr lang="hu-HU" sz="3200" dirty="0" smtClean="0"/>
              <a:t>TANULÁSI ÉS TANÍTÁSI SZAKASZOK</a:t>
            </a:r>
            <a:endParaRPr lang="hu-HU" sz="3200" i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endParaRPr lang="hu-H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u-H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u-H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u-H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u-H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u-H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u-H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u-H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u-H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u-H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u-H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u-H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u-H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hu-H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hu-HU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hu-HU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tükrözött osztályterem, mint tanulásszervezési módszer a </a:t>
            </a:r>
            <a:r>
              <a:rPr lang="hu-HU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felsőoktatásba</a:t>
            </a:r>
            <a:r>
              <a:rPr lang="hu-H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</a:p>
          <a:p>
            <a:pPr marL="0" indent="0">
              <a:buNone/>
            </a:pPr>
            <a:r>
              <a:rPr lang="hu-HU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(</a:t>
            </a:r>
            <a:r>
              <a:rPr lang="hu-HU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Forrás:  Ollé </a:t>
            </a:r>
            <a:r>
              <a:rPr lang="hu-HU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János</a:t>
            </a:r>
            <a:r>
              <a:rPr lang="hu-HU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C9BB-3F6D-48D3-8AF5-C5892D9B0BF2}" type="slidenum">
              <a:rPr lang="hu-HU" smtClean="0"/>
              <a:pPr/>
              <a:t>8</a:t>
            </a:fld>
            <a:endParaRPr lang="hu-HU"/>
          </a:p>
        </p:txBody>
      </p:sp>
      <p:pic>
        <p:nvPicPr>
          <p:cNvPr id="5" name="Kép 4" descr="Kapcsolódó kép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636" y="1503809"/>
            <a:ext cx="6552728" cy="38694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2707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MÓDSZER ÚJ TEVÉKENYSÉGSTRUKTÚRÁJA</a:t>
            </a:r>
            <a:endParaRPr lang="hu-HU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hu-HU" sz="7000" dirty="0" smtClean="0"/>
              <a:t>TANULÓK</a:t>
            </a:r>
          </a:p>
          <a:p>
            <a:pPr marL="0" indent="0" algn="ctr">
              <a:buNone/>
            </a:pPr>
            <a:endParaRPr lang="hu-HU" sz="5100" dirty="0"/>
          </a:p>
          <a:p>
            <a:r>
              <a:rPr lang="hu-HU" sz="5100" dirty="0" smtClean="0"/>
              <a:t>A </a:t>
            </a:r>
            <a:r>
              <a:rPr lang="hu-HU" sz="5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TANULÓK  </a:t>
            </a:r>
            <a:r>
              <a:rPr lang="hu-HU" sz="5100" dirty="0" smtClean="0"/>
              <a:t>e módszer alkalmazása esetén  „főszereplőkké”  válnak</a:t>
            </a:r>
          </a:p>
          <a:p>
            <a:pPr marL="0" indent="0" algn="ctr">
              <a:buNone/>
            </a:pPr>
            <a:endParaRPr lang="hu-HU" dirty="0" smtClean="0"/>
          </a:p>
          <a:p>
            <a:r>
              <a:rPr lang="hu-HU" sz="5100" dirty="0" smtClean="0"/>
              <a:t>Olyan tanulási környezetet jelent ez, amelyben </a:t>
            </a:r>
            <a:r>
              <a:rPr lang="hu-HU" sz="5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TANULÓK</a:t>
            </a:r>
            <a:r>
              <a:rPr lang="hu-HU" sz="5100" dirty="0" smtClean="0"/>
              <a:t> felelősséget vállalnak a saját tanulásukért, több idő jut a </a:t>
            </a:r>
            <a:r>
              <a:rPr lang="hu-HU" sz="5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TANÁR</a:t>
            </a:r>
            <a:r>
              <a:rPr lang="hu-HU" sz="5100" dirty="0" smtClean="0"/>
              <a:t> és </a:t>
            </a:r>
            <a:r>
              <a:rPr lang="hu-HU" sz="5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TANULÓK</a:t>
            </a:r>
            <a:r>
              <a:rPr lang="hu-HU" sz="5100" dirty="0" smtClean="0"/>
              <a:t> közötti kapcsolattartásra</a:t>
            </a:r>
          </a:p>
          <a:p>
            <a:endParaRPr lang="hu-HU" sz="5100" dirty="0" smtClean="0"/>
          </a:p>
          <a:p>
            <a:r>
              <a:rPr lang="hu-HU" sz="5100" dirty="0" smtClean="0"/>
              <a:t>A tükrözött osztályterem egy olyan közeg, melyben az </a:t>
            </a:r>
            <a:r>
              <a:rPr lang="hu-HU" sz="5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OKTATÓ </a:t>
            </a:r>
            <a:r>
              <a:rPr lang="hu-HU" sz="5100" dirty="0" smtClean="0"/>
              <a:t>nem  a tudás kizárólagos közvetítője, hanem a </a:t>
            </a:r>
            <a:r>
              <a:rPr lang="hu-HU" sz="5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TANULÓK SEGÍTŐJE</a:t>
            </a:r>
          </a:p>
          <a:p>
            <a:endParaRPr lang="hu-HU" sz="5100" dirty="0" smtClean="0"/>
          </a:p>
          <a:p>
            <a:endParaRPr lang="hu-HU" sz="4400" dirty="0" smtClean="0"/>
          </a:p>
          <a:p>
            <a:pPr marL="0" indent="0" algn="ctr">
              <a:buNone/>
            </a:pPr>
            <a:endParaRPr lang="hu-HU" dirty="0"/>
          </a:p>
          <a:p>
            <a:pPr marL="0" indent="0" algn="ctr">
              <a:buNone/>
            </a:pPr>
            <a:endParaRPr lang="hu-HU" dirty="0" smtClean="0"/>
          </a:p>
          <a:p>
            <a:pPr marL="0" indent="0" algn="ctr"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4C9BB-3F6D-48D3-8AF5-C5892D9B0BF2}" type="slidenum">
              <a:rPr lang="hu-HU" smtClean="0"/>
              <a:pPr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7488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zamalk-Szalezi_20130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Szamalk-Szalezi_201308</Template>
  <TotalTime>1375</TotalTime>
  <Words>1150</Words>
  <Application>Microsoft Office PowerPoint</Application>
  <PresentationFormat>Diavetítés a képernyőre (4:3 oldalarány)</PresentationFormat>
  <Paragraphs>194</Paragraphs>
  <Slides>23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23</vt:i4>
      </vt:variant>
    </vt:vector>
  </HeadingPairs>
  <TitlesOfParts>
    <vt:vector size="27" baseType="lpstr">
      <vt:lpstr>Arial</vt:lpstr>
      <vt:lpstr>Arial Rounded MT Bold</vt:lpstr>
      <vt:lpstr>Calibri</vt:lpstr>
      <vt:lpstr>Szamalk-Szalezi_201308</vt:lpstr>
      <vt:lpstr>  FORDÍTOTT OSZTÁLYTEREM MÓDSZER  ELMÉLETE ÉS ALKALMAZÁSI GYAKORLATA </vt:lpstr>
      <vt:lpstr>ELŐADÁSVÁZLAT</vt:lpstr>
      <vt:lpstr>BEVEZETŐ</vt:lpstr>
      <vt:lpstr>MI A FORDÍTOTT/TÜKRÖZÖTT OSZTÁLYTEREM? </vt:lpstr>
      <vt:lpstr>DEFINÍCIÓ-2</vt:lpstr>
      <vt:lpstr>PowerPoint bemutató</vt:lpstr>
      <vt:lpstr>BLOOM TAXONÓMIÁJA, KOGNITÍV SZINTEK</vt:lpstr>
      <vt:lpstr>MIBEN MÁS A MÓDSZER?   TANULÁSI ÉS TANÍTÁSI SZAKASZOK</vt:lpstr>
      <vt:lpstr>A MÓDSZER ÚJ TEVÉKENYSÉGSTRUKTÚRÁJA</vt:lpstr>
      <vt:lpstr>A MÓDSZER ÚJ TEVÉKENYSÉGSTRUKTÚRÁJA</vt:lpstr>
      <vt:lpstr>A MUNKAMEGOSZTÁS ÁTSTRUKTURÁLODIK</vt:lpstr>
      <vt:lpstr>A MÓDSZER ÚJ TEVÉKENYSÉGSTRUKTÚRÁJA</vt:lpstr>
      <vt:lpstr>PowerPoint bemutató</vt:lpstr>
      <vt:lpstr>ÖSSZEFOGALÁS</vt:lpstr>
      <vt:lpstr>A MÓDSZER ALKALMAZÁSÁNAK VÁRHATÓ ELŐNYEI</vt:lpstr>
      <vt:lpstr>A MÓDSZER ALKALMAZÁSÁNAK VÁRHATÓ ELŐNYEI</vt:lpstr>
      <vt:lpstr>A MÓDSZER ALKALMAZÁSÁNAK VÁRHATÓ ELŐNYEI</vt:lpstr>
      <vt:lpstr>A MÓDSZER ALKALMAZÁSÁNAK VÁRHATÓ ELŐNYEI</vt:lpstr>
      <vt:lpstr>A MÓDSZER ALKALMAZÁSÁNAK VÁRHATÓ ELŐNYEI</vt:lpstr>
      <vt:lpstr>A MÓDSZER ALKALMAZÁSÁNAK VÁRHATÓ ELŐNYEI</vt:lpstr>
      <vt:lpstr>„INNOVATÍV TANÁR, KREATÍV OSZTÁLYTEREM” ONLINE TANÁRTOVÁBBKÉPZÉS</vt:lpstr>
      <vt:lpstr>„INNOVATÍV TANÁR, KREATÍV OSZTÁLYTEREM” ONLINE TANÁRTOVÁBBKÉPZÉS</vt:lpstr>
      <vt:lpstr>PowerPoint bemutató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e.learning bemutató</dc:title>
  <dc:creator>poloskeine</dc:creator>
  <cp:lastModifiedBy>Jeney Erika</cp:lastModifiedBy>
  <cp:revision>143</cp:revision>
  <dcterms:created xsi:type="dcterms:W3CDTF">2010-09-01T08:31:29Z</dcterms:created>
  <dcterms:modified xsi:type="dcterms:W3CDTF">2018-05-25T06:35:31Z</dcterms:modified>
</cp:coreProperties>
</file>